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1" r:id="rId4"/>
    <p:sldId id="276" r:id="rId5"/>
    <p:sldId id="275" r:id="rId6"/>
    <p:sldId id="290" r:id="rId7"/>
    <p:sldId id="277" r:id="rId8"/>
    <p:sldId id="278" r:id="rId9"/>
    <p:sldId id="279" r:id="rId10"/>
    <p:sldId id="284" r:id="rId11"/>
    <p:sldId id="285" r:id="rId12"/>
    <p:sldId id="282" r:id="rId13"/>
    <p:sldId id="283" r:id="rId14"/>
    <p:sldId id="281" r:id="rId15"/>
    <p:sldId id="286" r:id="rId16"/>
    <p:sldId id="287" r:id="rId17"/>
    <p:sldId id="280" r:id="rId18"/>
    <p:sldId id="288" r:id="rId19"/>
    <p:sldId id="289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5274" autoAdjust="0"/>
  </p:normalViewPr>
  <p:slideViewPr>
    <p:cSldViewPr>
      <p:cViewPr varScale="1">
        <p:scale>
          <a:sx n="77" d="100"/>
          <a:sy n="77" d="100"/>
        </p:scale>
        <p:origin x="126" y="12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4/2/2015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4/2/2015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0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4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6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9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2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8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61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8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27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7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1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0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8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8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50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1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4/2/2015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of international travel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Kendall Cappel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Folklores from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3" y="1828800"/>
            <a:ext cx="9753600" cy="4724400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111111"/>
                </a:solidFill>
                <a:latin typeface="Century Gothic" charset="0"/>
              </a:rPr>
              <a:t>Marriage 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>
                <a:solidFill>
                  <a:srgbClr val="111111"/>
                </a:solidFill>
                <a:latin typeface="Century Gothic" charset="0"/>
              </a:rPr>
              <a:t>Arranged </a:t>
            </a:r>
            <a:r>
              <a:rPr lang="en-US" sz="2200" dirty="0">
                <a:solidFill>
                  <a:srgbClr val="111111"/>
                </a:solidFill>
                <a:latin typeface="Century Gothic" charset="0"/>
              </a:rPr>
              <a:t>marriages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>
                <a:solidFill>
                  <a:srgbClr val="111111"/>
                </a:solidFill>
                <a:latin typeface="Century Gothic" charset="0"/>
              </a:rPr>
              <a:t>Girl family have duty to find a boy 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>
                <a:solidFill>
                  <a:srgbClr val="111111"/>
                </a:solidFill>
                <a:latin typeface="Century Gothic" charset="0"/>
              </a:rPr>
              <a:t>The girls parents talk to boy parents first 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>
                <a:solidFill>
                  <a:srgbClr val="111111"/>
                </a:solidFill>
                <a:latin typeface="Century Gothic" charset="0"/>
              </a:rPr>
              <a:t>All happens before girl meets boy 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>
                <a:solidFill>
                  <a:srgbClr val="111111"/>
                </a:solidFill>
                <a:latin typeface="Century Gothic" charset="0"/>
              </a:rPr>
              <a:t>Olden days – met on wedding day 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>
                <a:solidFill>
                  <a:srgbClr val="111111"/>
                </a:solidFill>
                <a:latin typeface="Century Gothic" charset="0"/>
              </a:rPr>
              <a:t>Super low divorce rate (10 years ago)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>
                <a:solidFill>
                  <a:srgbClr val="111111"/>
                </a:solidFill>
                <a:latin typeface="Century Gothic" charset="0"/>
              </a:rPr>
              <a:t>Today, not as many arranged marriages </a:t>
            </a:r>
            <a:r>
              <a:rPr lang="en-US" dirty="0" smtClean="0">
                <a:solidFill>
                  <a:srgbClr val="111111"/>
                </a:solidFill>
                <a:latin typeface="Century Gothic" charset="0"/>
              </a:rPr>
              <a:t>(and there are more divorces)</a:t>
            </a:r>
            <a:endParaRPr lang="en-US" dirty="0">
              <a:solidFill>
                <a:srgbClr val="111111"/>
              </a:solidFill>
              <a:latin typeface="Century Gothic" charset="0"/>
            </a:endParaRP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 smtClean="0">
                <a:solidFill>
                  <a:srgbClr val="111111"/>
                </a:solidFill>
                <a:latin typeface="Century Gothic" charset="0"/>
              </a:rPr>
              <a:t>60-70</a:t>
            </a:r>
            <a:r>
              <a:rPr lang="en-US" dirty="0">
                <a:solidFill>
                  <a:srgbClr val="111111"/>
                </a:solidFill>
                <a:latin typeface="Century Gothic" charset="0"/>
              </a:rPr>
              <a:t>% still have arranged marriages 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>
                <a:solidFill>
                  <a:srgbClr val="111111"/>
                </a:solidFill>
                <a:latin typeface="Century Gothic" charset="0"/>
              </a:rPr>
              <a:t>Parents are proud to get to choose the husband, and give the bride and groom 2-3 months to prepare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>
                <a:solidFill>
                  <a:srgbClr val="111111"/>
                </a:solidFill>
                <a:latin typeface="Century Gothic" charset="0"/>
              </a:rPr>
              <a:t>Big budget for weddings 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>
                <a:solidFill>
                  <a:srgbClr val="111111"/>
                </a:solidFill>
                <a:latin typeface="Century Gothic" charset="0"/>
              </a:rPr>
              <a:t>Family who makes $100,000 a year, will budget $100,000 for the wedding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badminton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7812" y="1981200"/>
            <a:ext cx="4876798" cy="4343400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b="1" dirty="0" smtClean="0"/>
              <a:t>The Game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Best of 3 games, played to 21 points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Singles and doubles games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Court is 40 </a:t>
            </a:r>
            <a:r>
              <a:rPr lang="en-US" dirty="0" err="1" smtClean="0"/>
              <a:t>ft</a:t>
            </a:r>
            <a:r>
              <a:rPr lang="en-US" dirty="0" smtClean="0"/>
              <a:t> x 20 </a:t>
            </a:r>
            <a:r>
              <a:rPr lang="en-US" dirty="0" err="1" smtClean="0"/>
              <a:t>ft</a:t>
            </a:r>
            <a:r>
              <a:rPr lang="en-US" dirty="0" smtClean="0"/>
              <a:t> with a 5 </a:t>
            </a:r>
            <a:r>
              <a:rPr lang="en-US" dirty="0" err="1" smtClean="0"/>
              <a:t>ft</a:t>
            </a:r>
            <a:r>
              <a:rPr lang="en-US" dirty="0" smtClean="0"/>
              <a:t> net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Object is to hit the shuttlecock with your racket and have it land in the opponent’s court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first to reach 21 points win, you must win by 2, and there is a cap of 30 points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0014" y="1981200"/>
            <a:ext cx="4952998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None/>
            </a:pPr>
            <a:r>
              <a:rPr lang="en-US" b="1" dirty="0" smtClean="0"/>
              <a:t>History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Originated in Asia and Europe’s ancient civilizations and was played as an upper-class pastime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Originally called battledore and shuttlecock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Traveled to India where it evolved and the British took back to England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Introduced at a party in Gloucestershire, at the Badminton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badminton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0014" y="1981200"/>
            <a:ext cx="4952998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None/>
            </a:pPr>
            <a:r>
              <a:rPr lang="en-US" b="1" dirty="0" smtClean="0"/>
              <a:t>In the US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Considered a backyard game, not a sport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Tennis is the preferred racket sport in the US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 team didn’t medal at 2008 Olympics, and the US doesn’t like to lose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Contributes to unpopularity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2438400"/>
            <a:ext cx="4244797" cy="2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flag of Ireland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4419598" cy="4343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Colors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Green, white, orange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Equal representation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Green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Flown closest to flagpole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Represents Ireland natives (mostly Roman Catholic)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Represents a voice of the people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Stands for the working class during the Easter Rebellion of 1916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White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Hope and peace between the North and South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Can be misconstrued as a division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9212" y="1828800"/>
            <a:ext cx="4419598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Orange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Represented Protestants (from England and Scotland) who settled in Northern Ireland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Referred to as “Orangemen”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429000"/>
            <a:ext cx="5408613" cy="304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CultureGrams</a:t>
            </a:r>
            <a:r>
              <a:rPr lang="en-US" dirty="0" smtClean="0"/>
              <a:t>:  Health in Ireland &amp;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4419598" cy="4343400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b="1" dirty="0" smtClean="0"/>
              <a:t>Ireland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Population is healthy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Well-equipped health clinics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Long-term care services are free for people with infectious diseases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Go to private doctors so they don’t have to wait to see a government doctor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9212" y="1828800"/>
            <a:ext cx="4419598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None/>
            </a:pPr>
            <a:r>
              <a:rPr lang="en-US" b="1" dirty="0" smtClean="0"/>
              <a:t>India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Poverty, malnutrition, poor sanitation cause diseases such as typhoid and malaria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Working to teach about sanitation and nutrition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Lack of clean drinking water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Government-run hospitals are often short on doctors and drugs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Preventative care is lacking</a:t>
            </a:r>
          </a:p>
        </p:txBody>
      </p:sp>
    </p:spTree>
    <p:extLst>
      <p:ext uri="{BB962C8B-B14F-4D97-AF65-F5344CB8AC3E}">
        <p14:creationId xmlns:p14="http://schemas.microsoft.com/office/powerpoint/2010/main" val="16231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Bluffton Farmers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4648198" cy="4648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Connect with farmers, growers, craftsmen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Thursdays in Bluffton, SC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Southern Jams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Homemade jams, jellies, chutneys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Proud of her creations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Wouldn’t sell me her product</a:t>
            </a:r>
            <a:endParaRPr lang="en-US" sz="16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Charleston Artisan </a:t>
            </a:r>
            <a:r>
              <a:rPr lang="en-US" sz="1800" dirty="0" err="1" smtClean="0"/>
              <a:t>Cheesehouse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Homemade from local ingredients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No hormones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Sampled the Wild Boar (with truffles)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Frommer’s</a:t>
            </a:r>
            <a:r>
              <a:rPr lang="en-US" sz="1800" dirty="0"/>
              <a:t> Natural Foods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Local, natural ingredients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Nut-free mix was available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Pre-order so they can make it before the nut </a:t>
            </a:r>
            <a:r>
              <a:rPr lang="en-US" sz="1400" dirty="0" smtClean="0"/>
              <a:t>mixes</a:t>
            </a: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2012" y="1828800"/>
            <a:ext cx="457200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Harmonic Infusions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Chakra teas with organic and wild crafted herbs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“awaken the spirit within our souls”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Tried the Harmony Blend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Dandelion, hibiscus, nettles, rosehips</a:t>
            </a:r>
          </a:p>
        </p:txBody>
      </p:sp>
      <p:pic>
        <p:nvPicPr>
          <p:cNvPr id="2050" name="Picture 2" descr="https://fbcdn-sphotos-h-a.akamaihd.net/hphotos-ak-xpa1/v/t34.0-12/11079159_10152794128844227_185534825_n.jpg?oh=4df50e702d882b873cc53d9d946df319&amp;oe=551E7663&amp;__gda__=1428032946_3ccb1778b1a4f93e56b0394d6511ff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68" y="3285190"/>
            <a:ext cx="179689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2393" y="3985277"/>
            <a:ext cx="3200398" cy="180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5826" y="2390448"/>
            <a:ext cx="1730776" cy="1972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3014" y="4477358"/>
            <a:ext cx="1676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 Dumpling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$5 for 5 dumplings – vegetarian or pork (steamed or </a:t>
            </a:r>
            <a:r>
              <a:rPr lang="en-US" dirty="0" err="1" smtClean="0"/>
              <a:t>potsticker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Special “tiger dumpling” sauce for dipping</a:t>
            </a:r>
            <a:endParaRPr lang="en-US" dirty="0"/>
          </a:p>
        </p:txBody>
      </p:sp>
      <p:pic>
        <p:nvPicPr>
          <p:cNvPr id="1026" name="Picture 2" descr="http://a4.urbancdn.com/w/s/qJ/GREDoRAgRxTW88-640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5" b="25476"/>
          <a:stretch/>
        </p:blipFill>
        <p:spPr bwMode="auto">
          <a:xfrm>
            <a:off x="2360612" y="3352800"/>
            <a:ext cx="350043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annett-cdn.com/-mm-/a78f9c60e10a0dc6099e138c83da97e6688d31ba/c=0-0-1632-1224&amp;r=x404&amp;c=534x401/local/-/media/Cincinnati/2015/01/28/B9316026268Z.1_20150128163028_000_GNH9Q0NIR.1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51" y="3343155"/>
            <a:ext cx="3094661" cy="232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student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Talked with Sid </a:t>
            </a:r>
            <a:r>
              <a:rPr lang="en-US" dirty="0" err="1" smtClean="0"/>
              <a:t>Thatham</a:t>
            </a:r>
            <a:r>
              <a:rPr lang="en-US" dirty="0" smtClean="0"/>
              <a:t> (past president)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Began around 2002 at UC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Advisor is Dr. Raj </a:t>
            </a:r>
            <a:r>
              <a:rPr lang="en-US" dirty="0" err="1" smtClean="0"/>
              <a:t>Manglik</a:t>
            </a:r>
            <a:r>
              <a:rPr lang="en-US" dirty="0" smtClean="0"/>
              <a:t> from Mechanical Engineering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Serves as a support system, alleviate homesickness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Helps to educate the local community with events, traditions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Serve as a resource for new students at UC to find housing,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3074" name="Picture 2" descr="https://scontent-dfw.xx.fbcdn.net/hphotos-xap1/v/t1.0-9/11060039_10204597771196464_854735863503177984_n.jpg?oh=9bc3c22462705744b934a8b5694f4e42&amp;oe=556FDB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4267200"/>
            <a:ext cx="3276600" cy="23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Talked with </a:t>
            </a:r>
            <a:r>
              <a:rPr lang="en-US" dirty="0" err="1" smtClean="0"/>
              <a:t>Sidhant</a:t>
            </a:r>
            <a:r>
              <a:rPr lang="en-US" dirty="0" smtClean="0"/>
              <a:t> Chaudhary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First year student from </a:t>
            </a:r>
            <a:r>
              <a:rPr lang="en-US" dirty="0" err="1" smtClean="0"/>
              <a:t>Karnal</a:t>
            </a:r>
            <a:r>
              <a:rPr lang="en-US" dirty="0" smtClean="0"/>
              <a:t>, India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Encouraged to retain his Hindi language upon arrival in the US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His mother had him read her a story every day in Hindi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Crow and the Pitcher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thirsty crow puts pebbles in the pitcher of water to make the water level rise so he could quench his thirst.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He </a:t>
            </a:r>
            <a:r>
              <a:rPr lang="en-US" dirty="0"/>
              <a:t>would read the same story aloud to his mother day after day, and after a while, he could recite it from memory!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Moral of the story: Adversity </a:t>
            </a:r>
            <a:r>
              <a:rPr lang="en-US" dirty="0"/>
              <a:t>breeds innovation.   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56" t="-1" b="3297"/>
          <a:stretch/>
        </p:blipFill>
        <p:spPr>
          <a:xfrm>
            <a:off x="3398837" y="4800600"/>
            <a:ext cx="45243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study tours (2013-2014)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United States of America</a:t>
            </a:r>
          </a:p>
          <a:p>
            <a:pPr lvl="1"/>
            <a:r>
              <a:rPr lang="en-US" dirty="0" smtClean="0"/>
              <a:t>Kissimmee, Florida</a:t>
            </a:r>
          </a:p>
          <a:p>
            <a:pPr lvl="1"/>
            <a:r>
              <a:rPr lang="en-US" dirty="0" smtClean="0"/>
              <a:t>New York City</a:t>
            </a:r>
          </a:p>
          <a:p>
            <a:pPr lvl="1"/>
            <a:r>
              <a:rPr lang="en-US" dirty="0" smtClean="0"/>
              <a:t>Appalachia</a:t>
            </a:r>
          </a:p>
          <a:p>
            <a:r>
              <a:rPr lang="en-US" dirty="0" smtClean="0"/>
              <a:t>Italy</a:t>
            </a:r>
          </a:p>
          <a:p>
            <a:pPr lvl="1"/>
            <a:r>
              <a:rPr lang="en-US" dirty="0" smtClean="0"/>
              <a:t>Rome</a:t>
            </a:r>
          </a:p>
          <a:p>
            <a:r>
              <a:rPr lang="en-US" dirty="0" smtClean="0"/>
              <a:t>Scotland</a:t>
            </a:r>
          </a:p>
          <a:p>
            <a:pPr lvl="1"/>
            <a:r>
              <a:rPr lang="en-US" dirty="0" smtClean="0"/>
              <a:t>Edinburgh</a:t>
            </a:r>
          </a:p>
          <a:p>
            <a:r>
              <a:rPr lang="en-US" dirty="0" smtClean="0"/>
              <a:t>Mexico</a:t>
            </a:r>
          </a:p>
          <a:p>
            <a:pPr lvl="1"/>
            <a:r>
              <a:rPr lang="en-US" dirty="0" smtClean="0"/>
              <a:t>Riviera Maya</a:t>
            </a:r>
          </a:p>
          <a:p>
            <a:r>
              <a:rPr lang="en-US" dirty="0" smtClean="0"/>
              <a:t>United Arab Emirates</a:t>
            </a:r>
          </a:p>
          <a:p>
            <a:pPr lvl="1"/>
            <a:r>
              <a:rPr lang="en-US" dirty="0" smtClean="0"/>
              <a:t>Dubai</a:t>
            </a:r>
          </a:p>
          <a:p>
            <a:r>
              <a:rPr lang="en-US" dirty="0" smtClean="0"/>
              <a:t>Brazil</a:t>
            </a:r>
          </a:p>
          <a:p>
            <a:pPr lvl="1"/>
            <a:r>
              <a:rPr lang="en-US" dirty="0" smtClean="0"/>
              <a:t>The Amazon</a:t>
            </a:r>
          </a:p>
          <a:p>
            <a:r>
              <a:rPr lang="en-US" dirty="0" smtClean="0"/>
              <a:t>The UK</a:t>
            </a:r>
          </a:p>
          <a:p>
            <a:pPr lvl="1"/>
            <a:r>
              <a:rPr lang="en-US" dirty="0" smtClean="0"/>
              <a:t>London</a:t>
            </a:r>
          </a:p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Normandy</a:t>
            </a:r>
          </a:p>
          <a:p>
            <a:r>
              <a:rPr lang="en-US" dirty="0" smtClean="0"/>
              <a:t>Overall, 1300 students university-wide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Worldfest</a:t>
            </a:r>
            <a:r>
              <a:rPr lang="en-US" dirty="0" smtClean="0"/>
              <a:t> opening ceremonies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6095998" cy="4343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Received a </a:t>
            </a:r>
            <a:r>
              <a:rPr lang="en-US" dirty="0" err="1"/>
              <a:t>WorldFest</a:t>
            </a:r>
            <a:r>
              <a:rPr lang="en-US" dirty="0"/>
              <a:t> drawstring bag</a:t>
            </a:r>
          </a:p>
          <a:p>
            <a:pPr lvl="0"/>
            <a:r>
              <a:rPr lang="en-US" dirty="0"/>
              <a:t>Chose to visit the Indian food station</a:t>
            </a:r>
          </a:p>
          <a:p>
            <a:pPr lvl="1"/>
            <a:r>
              <a:rPr lang="en-US" dirty="0"/>
              <a:t>Foods: chicken fried rice, tofu with teriyaki sauce, spring rolls, and </a:t>
            </a:r>
            <a:r>
              <a:rPr lang="en-US" dirty="0" smtClean="0"/>
              <a:t>pad </a:t>
            </a:r>
            <a:r>
              <a:rPr lang="en-US" dirty="0" err="1" smtClean="0"/>
              <a:t>thai</a:t>
            </a:r>
            <a:endParaRPr lang="en-US" dirty="0"/>
          </a:p>
          <a:p>
            <a:pPr lvl="2"/>
            <a:r>
              <a:rPr lang="en-US" dirty="0"/>
              <a:t>Chicken fried rice tasted like a typical American fried rice </a:t>
            </a:r>
          </a:p>
          <a:p>
            <a:pPr lvl="2"/>
            <a:r>
              <a:rPr lang="en-US" dirty="0"/>
              <a:t>Spring rolls were herbal </a:t>
            </a:r>
          </a:p>
          <a:p>
            <a:pPr lvl="2"/>
            <a:r>
              <a:rPr lang="en-US" dirty="0"/>
              <a:t>The tofu was delicious </a:t>
            </a:r>
          </a:p>
          <a:p>
            <a:pPr lvl="0"/>
            <a:r>
              <a:rPr lang="en-US" dirty="0"/>
              <a:t>Watched the </a:t>
            </a:r>
            <a:r>
              <a:rPr lang="en-US" dirty="0" err="1" smtClean="0"/>
              <a:t>Asi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/>
              <a:t>Colombia dance </a:t>
            </a:r>
          </a:p>
          <a:p>
            <a:pPr lvl="1"/>
            <a:r>
              <a:rPr lang="en-US" dirty="0" smtClean="0"/>
              <a:t>Pictures </a:t>
            </a:r>
            <a:endParaRPr lang="en-US" dirty="0"/>
          </a:p>
          <a:p>
            <a:pPr lvl="0"/>
            <a:r>
              <a:rPr lang="en-US" dirty="0"/>
              <a:t>Sarah and I took pictures at the </a:t>
            </a:r>
            <a:r>
              <a:rPr lang="en-US" dirty="0" err="1"/>
              <a:t>WorldFest</a:t>
            </a:r>
            <a:r>
              <a:rPr lang="en-US" dirty="0"/>
              <a:t> photo booth </a:t>
            </a:r>
          </a:p>
        </p:txBody>
      </p:sp>
      <p:pic>
        <p:nvPicPr>
          <p:cNvPr id="8" name="Picture 7" descr="C:\Users\Tablet User\Pictures\Grace_Dance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912" y="1938654"/>
            <a:ext cx="2229100" cy="396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Tablet User\Pictures\Grace_Dance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1938655"/>
            <a:ext cx="2228532" cy="396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Tablet User\Pictures\Grace_Photobooth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1676400"/>
            <a:ext cx="1487611" cy="4764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1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Tablet User\Pictures\Grace_IndianFoo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55" y="1816268"/>
            <a:ext cx="2020887" cy="35939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Worldfest</a:t>
            </a:r>
            <a:r>
              <a:rPr lang="en-US" dirty="0" smtClean="0"/>
              <a:t> opening ceremonies: 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6095998" cy="4343400"/>
          </a:xfrm>
        </p:spPr>
        <p:txBody>
          <a:bodyPr/>
          <a:lstStyle/>
          <a:p>
            <a:pPr lvl="0"/>
            <a:r>
              <a:rPr lang="en-US" b="1" dirty="0"/>
              <a:t>Tofu dish</a:t>
            </a:r>
            <a:r>
              <a:rPr lang="en-US" dirty="0"/>
              <a:t> - delicious!  Had great taste - took on the sauce, maybe teriyaki?  Good texture.</a:t>
            </a:r>
          </a:p>
          <a:p>
            <a:pPr lvl="0"/>
            <a:r>
              <a:rPr lang="en-US" b="1" dirty="0"/>
              <a:t>Pad Thai</a:t>
            </a:r>
            <a:r>
              <a:rPr lang="en-US" dirty="0"/>
              <a:t> - interesting mix of flavors - chicken, peanut, lime zest.  The noodles were great!</a:t>
            </a:r>
          </a:p>
          <a:p>
            <a:pPr lvl="0"/>
            <a:r>
              <a:rPr lang="en-US" b="1" dirty="0"/>
              <a:t>Fried rice</a:t>
            </a:r>
            <a:r>
              <a:rPr lang="en-US" dirty="0"/>
              <a:t> - had good flavor, but was definitely the most Americanized food that I tried.  I like fried rice, and it's a pretty safe dish for anyone who has never tried Chinese food before</a:t>
            </a:r>
          </a:p>
        </p:txBody>
      </p:sp>
      <p:pic>
        <p:nvPicPr>
          <p:cNvPr id="5" name="Picture 4" descr="C:\Users\Tablet User\Pictures\Grace_Megha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828800"/>
            <a:ext cx="2028825" cy="36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Tablet User\Pictures\Grace_Eatin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4258437"/>
            <a:ext cx="4081038" cy="229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7619998" cy="4343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The Dead Sea has so much salt that a swimmer automatically floats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Was given a sample of </a:t>
            </a:r>
            <a:r>
              <a:rPr lang="en-US" dirty="0" err="1"/>
              <a:t>shea</a:t>
            </a:r>
            <a:r>
              <a:rPr lang="en-US" dirty="0"/>
              <a:t> butter lotion made from the Dead Sea Minerals 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Ten </a:t>
            </a:r>
            <a:r>
              <a:rPr lang="en-US" dirty="0" err="1" smtClean="0"/>
              <a:t>Sefirot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forces that intervene between you and God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can move along any path; you can return to something in the past </a:t>
            </a:r>
          </a:p>
          <a:p>
            <a:pPr lvl="1">
              <a:spcBef>
                <a:spcPts val="0"/>
              </a:spcBef>
            </a:pPr>
            <a:r>
              <a:rPr lang="en-US" dirty="0"/>
              <a:t>Everyone takes a different path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Try to achieve your own ultimate crown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752012" y="1307871"/>
            <a:ext cx="1943100" cy="320865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663078" y="3048000"/>
            <a:ext cx="1766162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078" y="374810"/>
            <a:ext cx="1524000" cy="1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a dreamer’s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b="1" dirty="0"/>
              <a:t>Laura Mendez Ortiz </a:t>
            </a:r>
          </a:p>
          <a:p>
            <a:pPr>
              <a:spcBef>
                <a:spcPts val="0"/>
              </a:spcBef>
            </a:pPr>
            <a:r>
              <a:rPr lang="en-US" dirty="0"/>
              <a:t>Bogota, Colombia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Traveled to US when she was four </a:t>
            </a:r>
            <a:r>
              <a:rPr lang="en-US" dirty="0"/>
              <a:t>years old (</a:t>
            </a:r>
            <a:r>
              <a:rPr lang="en-US" dirty="0" smtClean="0"/>
              <a:t>undocumented)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Came </a:t>
            </a:r>
            <a:r>
              <a:rPr lang="en-US" dirty="0"/>
              <a:t>on a travel Visa that expired within a </a:t>
            </a:r>
            <a:r>
              <a:rPr lang="en-US" dirty="0" smtClean="0"/>
              <a:t>year</a:t>
            </a:r>
          </a:p>
          <a:p>
            <a:pPr>
              <a:spcBef>
                <a:spcPts val="0"/>
              </a:spcBef>
            </a:pPr>
            <a:r>
              <a:rPr lang="en-US" dirty="0"/>
              <a:t>Hopes to become a US citizen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Drove </a:t>
            </a:r>
            <a:r>
              <a:rPr lang="en-US" dirty="0"/>
              <a:t>without a license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caught, deported </a:t>
            </a:r>
          </a:p>
          <a:p>
            <a:pPr>
              <a:spcBef>
                <a:spcPts val="0"/>
              </a:spcBef>
            </a:pPr>
            <a:r>
              <a:rPr lang="en-US" dirty="0"/>
              <a:t>In the DECA program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Darwin </a:t>
            </a:r>
            <a:r>
              <a:rPr lang="en-US" dirty="0"/>
              <a:t>T. Turner Scholar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“Undocumented </a:t>
            </a:r>
            <a:r>
              <a:rPr lang="en-US" dirty="0"/>
              <a:t>students” = illegal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When they do so many other things in their lives, you can’t just look at it as illegal</a:t>
            </a:r>
          </a:p>
        </p:txBody>
      </p:sp>
    </p:spTree>
    <p:extLst>
      <p:ext uri="{BB962C8B-B14F-4D97-AF65-F5344CB8AC3E}">
        <p14:creationId xmlns:p14="http://schemas.microsoft.com/office/powerpoint/2010/main" val="19773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a dreamer’s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8077198" cy="4343400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b="1" dirty="0"/>
              <a:t>Jose Cabrera</a:t>
            </a:r>
          </a:p>
          <a:p>
            <a:pPr>
              <a:spcBef>
                <a:spcPts val="0"/>
              </a:spcBef>
            </a:pPr>
            <a:r>
              <a:rPr lang="en-US" dirty="0"/>
              <a:t>Born in Mexico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Lived in a house made of aluminum and was “dirt poor” 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smtClean="0"/>
              <a:t>Ground </a:t>
            </a:r>
            <a:r>
              <a:rPr lang="en-US" dirty="0"/>
              <a:t>was the floor</a:t>
            </a:r>
          </a:p>
          <a:p>
            <a:pPr>
              <a:spcBef>
                <a:spcPts val="0"/>
              </a:spcBef>
            </a:pPr>
            <a:r>
              <a:rPr lang="en-US" dirty="0"/>
              <a:t>Sick when he was born, living in poverty</a:t>
            </a:r>
          </a:p>
          <a:p>
            <a:pPr>
              <a:spcBef>
                <a:spcPts val="0"/>
              </a:spcBef>
            </a:pPr>
            <a:r>
              <a:rPr lang="en-US" dirty="0"/>
              <a:t>At four years old, he crossed </a:t>
            </a:r>
            <a:r>
              <a:rPr lang="en-US" dirty="0" smtClean="0"/>
              <a:t>into the US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Learned English </a:t>
            </a:r>
            <a:r>
              <a:rPr lang="en-US" dirty="0" smtClean="0"/>
              <a:t>to </a:t>
            </a:r>
            <a:r>
              <a:rPr lang="en-US" dirty="0"/>
              <a:t>defend himself</a:t>
            </a:r>
          </a:p>
          <a:p>
            <a:pPr>
              <a:spcBef>
                <a:spcPts val="0"/>
              </a:spcBef>
            </a:pPr>
            <a:r>
              <a:rPr lang="en-US" dirty="0"/>
              <a:t>Father walked out on family at 8 years old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Began couch </a:t>
            </a:r>
            <a:r>
              <a:rPr lang="en-US" dirty="0"/>
              <a:t>surfing </a:t>
            </a:r>
            <a:r>
              <a:rPr lang="en-US" dirty="0" smtClean="0"/>
              <a:t>when he was </a:t>
            </a:r>
            <a:r>
              <a:rPr lang="en-US" dirty="0"/>
              <a:t>evicted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“I </a:t>
            </a:r>
            <a:r>
              <a:rPr lang="en-US" dirty="0"/>
              <a:t>was the reason white people hate </a:t>
            </a:r>
            <a:r>
              <a:rPr lang="en-US" dirty="0" smtClean="0"/>
              <a:t>us”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3.6 GPA with first </a:t>
            </a:r>
            <a:r>
              <a:rPr lang="en-US" dirty="0" smtClean="0"/>
              <a:t>honors at Xavier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9888" y="2604619"/>
            <a:ext cx="4571998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a dreamer’s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1-3% </a:t>
            </a:r>
            <a:r>
              <a:rPr lang="en-US" dirty="0" smtClean="0"/>
              <a:t>of undocumented </a:t>
            </a:r>
            <a:r>
              <a:rPr lang="en-US" dirty="0"/>
              <a:t>students </a:t>
            </a:r>
            <a:r>
              <a:rPr lang="en-US" dirty="0" smtClean="0"/>
              <a:t>graduate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UC is very quiet about undocumented </a:t>
            </a:r>
            <a:r>
              <a:rPr lang="en-US" dirty="0" smtClean="0"/>
              <a:t>students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Work to make </a:t>
            </a:r>
            <a:r>
              <a:rPr lang="en-US" dirty="0"/>
              <a:t>UC more inclusive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 </a:t>
            </a:r>
            <a:r>
              <a:rPr lang="en-US" dirty="0"/>
              <a:t>one year they don’t know what the election will do to DECA</a:t>
            </a:r>
          </a:p>
        </p:txBody>
      </p:sp>
    </p:spTree>
    <p:extLst>
      <p:ext uri="{BB962C8B-B14F-4D97-AF65-F5344CB8AC3E}">
        <p14:creationId xmlns:p14="http://schemas.microsoft.com/office/powerpoint/2010/main" val="10996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Folklores from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b="1" dirty="0"/>
              <a:t>Birth</a:t>
            </a:r>
          </a:p>
          <a:p>
            <a:pPr>
              <a:spcBef>
                <a:spcPts val="0"/>
              </a:spcBef>
            </a:pPr>
            <a:r>
              <a:rPr lang="en-US" dirty="0"/>
              <a:t>Poverty is an issue in India </a:t>
            </a:r>
          </a:p>
          <a:p>
            <a:pPr>
              <a:spcBef>
                <a:spcPts val="0"/>
              </a:spcBef>
            </a:pPr>
            <a:r>
              <a:rPr lang="en-US" dirty="0"/>
              <a:t>People are forced to make weddings </a:t>
            </a:r>
            <a:r>
              <a:rPr lang="en-US" dirty="0" smtClean="0"/>
              <a:t>a </a:t>
            </a:r>
            <a:r>
              <a:rPr lang="en-US" dirty="0"/>
              <a:t>big thing, or will be judged </a:t>
            </a:r>
          </a:p>
          <a:p>
            <a:pPr>
              <a:spcBef>
                <a:spcPts val="0"/>
              </a:spcBef>
            </a:pPr>
            <a:r>
              <a:rPr lang="en-US" dirty="0"/>
              <a:t>According to old Indian families, girls are an expense when they come to age </a:t>
            </a:r>
          </a:p>
          <a:p>
            <a:pPr>
              <a:spcBef>
                <a:spcPts val="0"/>
              </a:spcBef>
            </a:pPr>
            <a:r>
              <a:rPr lang="en-US" dirty="0"/>
              <a:t>People would abort their girls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Led to many riots in India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Law came about where they couldn’t determine the sex before the birth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Law </a:t>
            </a:r>
            <a:r>
              <a:rPr lang="en-US" dirty="0"/>
              <a:t>is still in place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0</TotalTime>
  <Words>1165</Words>
  <Application>Microsoft Office PowerPoint</Application>
  <PresentationFormat>Custom</PresentationFormat>
  <Paragraphs>203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Continental World 16x9</vt:lpstr>
      <vt:lpstr>Study of international travel</vt:lpstr>
      <vt:lpstr>Honors study tours (2013-2014)</vt:lpstr>
      <vt:lpstr>Worldfest opening ceremonies</vt:lpstr>
      <vt:lpstr>Worldfest opening ceremonies:  food</vt:lpstr>
      <vt:lpstr>Explore Israel</vt:lpstr>
      <vt:lpstr>Welcome to a dreamer’s reality</vt:lpstr>
      <vt:lpstr>Welcome to a dreamer’s reality</vt:lpstr>
      <vt:lpstr>Welcome to a dreamer’s reality</vt:lpstr>
      <vt:lpstr>Folklores from india</vt:lpstr>
      <vt:lpstr>Folklores from india</vt:lpstr>
      <vt:lpstr>badminton</vt:lpstr>
      <vt:lpstr>badminton</vt:lpstr>
      <vt:lpstr>The flag of Ireland</vt:lpstr>
      <vt:lpstr>CultureGrams:  Health in Ireland &amp; India</vt:lpstr>
      <vt:lpstr>Bluffton Farmers Market</vt:lpstr>
      <vt:lpstr>Tiger Dumpling</vt:lpstr>
      <vt:lpstr>Indian student association</vt:lpstr>
      <vt:lpstr>Favorite Story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international travel</dc:title>
  <dc:creator/>
  <cp:lastModifiedBy/>
  <cp:revision>2</cp:revision>
  <dcterms:created xsi:type="dcterms:W3CDTF">2015-03-29T19:29:44Z</dcterms:created>
  <dcterms:modified xsi:type="dcterms:W3CDTF">2015-04-02T17:24:52Z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