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6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9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6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58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8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7" name="Rounded Rectangle 16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2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6019800"/>
            <a:ext cx="6400800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date or details</a:t>
            </a:r>
          </a:p>
        </p:txBody>
      </p:sp>
      <p:sp>
        <p:nvSpPr>
          <p:cNvPr id="553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" name="Freeform 536"/>
          <p:cNvSpPr>
            <a:spLocks/>
          </p:cNvSpPr>
          <p:nvPr userDrawn="1"/>
        </p:nvSpPr>
        <p:spPr bwMode="auto">
          <a:xfrm flipH="1">
            <a:off x="304800" y="4800600"/>
            <a:ext cx="509311" cy="699683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537"/>
          <p:cNvSpPr>
            <a:spLocks/>
          </p:cNvSpPr>
          <p:nvPr userDrawn="1"/>
        </p:nvSpPr>
        <p:spPr bwMode="auto">
          <a:xfrm rot="1863332" flipH="1">
            <a:off x="543658" y="5694271"/>
            <a:ext cx="305255" cy="47916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538"/>
          <p:cNvSpPr>
            <a:spLocks/>
          </p:cNvSpPr>
          <p:nvPr userDrawn="1"/>
        </p:nvSpPr>
        <p:spPr bwMode="auto">
          <a:xfrm rot="375817" flipH="1">
            <a:off x="887394" y="5597986"/>
            <a:ext cx="700095" cy="940094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539"/>
          <p:cNvSpPr>
            <a:spLocks/>
          </p:cNvSpPr>
          <p:nvPr userDrawn="1"/>
        </p:nvSpPr>
        <p:spPr bwMode="auto">
          <a:xfrm rot="21049324" flipH="1">
            <a:off x="6578875" y="5812236"/>
            <a:ext cx="291483" cy="345330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9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28" cy="1568386"/>
            <a:chOff x="118213708" y="113327540"/>
            <a:chExt cx="1191874" cy="1035370"/>
          </a:xfrm>
        </p:grpSpPr>
        <p:sp>
          <p:nvSpPr>
            <p:cNvPr id="560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590800" y="1824014"/>
            <a:ext cx="4015027" cy="2620994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b" anchorCtr="0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pic>
        <p:nvPicPr>
          <p:cNvPr id="564" name="Picture 563" descr="sun_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1840234" cy="1866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348615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4267200"/>
            <a:ext cx="2286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3276600"/>
            <a:ext cx="73914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267200"/>
            <a:ext cx="76962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600200" y="1219200"/>
            <a:ext cx="6172199" cy="4275049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7010400" cy="609600"/>
          </a:xfrm>
        </p:spPr>
        <p:txBody>
          <a:bodyPr anchor="ctr" anchorCtr="0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pic>
        <p:nvPicPr>
          <p:cNvPr id="4" name="Picture 3" descr="sun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867400" y="914400"/>
            <a:ext cx="2514600" cy="4572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752600" y="914400"/>
            <a:ext cx="3962400" cy="45720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pic>
        <p:nvPicPr>
          <p:cNvPr id="4" name="Picture 3" descr="sun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40234" cy="18663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lang="en-US" i="0" dirty="0"/>
              <a:t>Click icon to add full page picture</a:t>
            </a:r>
            <a:endParaRPr lang="en-US" i="0" baseline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5" name="Rounded Rectangle 24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ne 534"/>
          <p:cNvSpPr>
            <a:spLocks noChangeShapeType="1"/>
          </p:cNvSpPr>
          <p:nvPr userDrawn="1"/>
        </p:nvSpPr>
        <p:spPr bwMode="auto">
          <a:xfrm>
            <a:off x="243127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334000"/>
            <a:ext cx="7848599" cy="381000"/>
          </a:xfrm>
          <a:noFill/>
        </p:spPr>
        <p:txBody>
          <a:bodyPr vert="horz"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4038600"/>
            <a:ext cx="7848599" cy="1295400"/>
          </a:xfrm>
          <a:noFill/>
        </p:spPr>
        <p:txBody>
          <a:bodyPr vert="horz" anchor="b" anchorCtr="0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section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20" name="Rounded Rectangle 19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4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876800" y="5943600"/>
            <a:ext cx="3429000" cy="609600"/>
          </a:xfrm>
        </p:spPr>
        <p:txBody>
          <a:bodyPr anchor="ctr" anchorCtr="0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ctr" rtl="0" eaLnBrk="1" latinLnBrk="0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724400" y="4267200"/>
            <a:ext cx="3657600" cy="838200"/>
          </a:xfrm>
        </p:spPr>
        <p:txBody>
          <a:bodyPr anchor="t" anchorCtr="0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4648200" y="3276600"/>
            <a:ext cx="3657600" cy="2514600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 userDrawn="1"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19327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319327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86027" y="533400"/>
            <a:ext cx="8001000" cy="499907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" name="Line 534"/>
          <p:cNvSpPr>
            <a:spLocks noChangeShapeType="1"/>
          </p:cNvSpPr>
          <p:nvPr userDrawn="1"/>
        </p:nvSpPr>
        <p:spPr bwMode="auto">
          <a:xfrm>
            <a:off x="243127" y="5932967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4" name="Group 535"/>
          <p:cNvGrpSpPr>
            <a:grpSpLocks/>
          </p:cNvGrpSpPr>
          <p:nvPr userDrawn="1"/>
        </p:nvGrpSpPr>
        <p:grpSpPr bwMode="auto">
          <a:xfrm>
            <a:off x="7086600" y="4800600"/>
            <a:ext cx="1806528" cy="1568386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559" y="113327540"/>
              <a:ext cx="336023" cy="461896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598" y="113917497"/>
              <a:ext cx="201395" cy="316321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583" y="113742307"/>
              <a:ext cx="461894" cy="620603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404"/>
              <a:ext cx="330550" cy="391845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227" y="533400"/>
            <a:ext cx="78486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227" y="1752600"/>
            <a:ext cx="7848600" cy="3733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56" r:id="rId9"/>
    <p:sldLayoutId id="2147483657" r:id="rId10"/>
    <p:sldLayoutId id="2147483664" r:id="rId11"/>
    <p:sldLayoutId id="2147483668" r:id="rId12"/>
    <p:sldLayoutId id="2147483669" r:id="rId13"/>
    <p:sldLayoutId id="2147483670" r:id="rId14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2045613" y="2590800"/>
            <a:ext cx="5105400" cy="1295400"/>
          </a:xfrm>
        </p:spPr>
        <p:txBody>
          <a:bodyPr/>
          <a:lstStyle/>
          <a:p>
            <a:r>
              <a:rPr lang="en-US" dirty="0"/>
              <a:t>Welcome to Retreat Leader Training!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752600" y="914400"/>
            <a:ext cx="5867400" cy="4572000"/>
          </a:xfrm>
        </p:spPr>
        <p:txBody>
          <a:bodyPr/>
          <a:lstStyle/>
          <a:p>
            <a:r>
              <a:rPr lang="en-US" sz="3000" dirty="0"/>
              <a:t>Retreat Coordinator Introductions</a:t>
            </a:r>
          </a:p>
          <a:p>
            <a:endParaRPr lang="en-US" sz="1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Major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Favorite Honors Experience to date</a:t>
            </a:r>
          </a:p>
          <a:p>
            <a:r>
              <a:rPr lang="en-US" sz="3000" dirty="0"/>
              <a:t>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70D39-5751-4912-A981-C639D7706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15" y="3216919"/>
            <a:ext cx="1449374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6FA27-38A6-4417-839B-811FC5EEE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367" y="3216919"/>
            <a:ext cx="1632983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A6E4D8-79C9-4D3C-B1EE-3784B3769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216220"/>
            <a:ext cx="1418188" cy="1449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BC020-2332-4942-80C1-6B4793059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536" y="3219685"/>
            <a:ext cx="1446928" cy="144226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752600" y="914400"/>
            <a:ext cx="5867400" cy="4572000"/>
          </a:xfrm>
        </p:spPr>
        <p:txBody>
          <a:bodyPr/>
          <a:lstStyle/>
          <a:p>
            <a:r>
              <a:rPr lang="en-US" sz="3000" dirty="0"/>
              <a:t>Retreat Staff Introductions</a:t>
            </a:r>
          </a:p>
          <a:p>
            <a:endParaRPr lang="en-US" sz="1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Majors/Colleges you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Why you are involved with the Honors retreat</a:t>
            </a:r>
          </a:p>
          <a:p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AFA63F-7233-45DE-B3A0-4BE3BB76F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971800"/>
            <a:ext cx="1524000" cy="153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B35FB2-9E96-47A2-9B54-EEACBDF38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405" y="2971800"/>
            <a:ext cx="1537944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764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752600" y="914400"/>
            <a:ext cx="5867400" cy="4572000"/>
          </a:xfrm>
        </p:spPr>
        <p:txBody>
          <a:bodyPr/>
          <a:lstStyle/>
          <a:p>
            <a:r>
              <a:rPr lang="en-US" sz="3000" dirty="0"/>
              <a:t>Retreat Leader Introductions</a:t>
            </a:r>
          </a:p>
          <a:p>
            <a:endParaRPr lang="en-US" sz="1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Major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Favorite Honors experience to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One item on your bucket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/>
            <a:r>
              <a:rPr lang="en-US" sz="2500" i="1" dirty="0"/>
              <a:t>IT’S YOUR TURN!</a:t>
            </a:r>
          </a:p>
          <a:p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317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752600" y="914400"/>
            <a:ext cx="5867400" cy="4572000"/>
          </a:xfrm>
        </p:spPr>
        <p:txBody>
          <a:bodyPr/>
          <a:lstStyle/>
          <a:p>
            <a:r>
              <a:rPr lang="en-US" sz="3000" dirty="0"/>
              <a:t>Retreat Nametags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Review logistics of nametags –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T-shirt pass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Retreat leaders stuff nametags for their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Split into three groups </a:t>
            </a:r>
          </a:p>
          <a:p>
            <a:endParaRPr lang="en-US" dirty="0"/>
          </a:p>
        </p:txBody>
      </p:sp>
      <p:pic>
        <p:nvPicPr>
          <p:cNvPr id="3074" name="Picture 2" descr="Image result for hello my name is">
            <a:extLst>
              <a:ext uri="{FF2B5EF4-FFF2-40B4-BE49-F238E27FC236}">
                <a16:creationId xmlns:a16="http://schemas.microsoft.com/office/drawing/2014/main" id="{A1A7F9E4-69DF-4109-B80C-D1A8D3D6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667000"/>
            <a:ext cx="2438400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898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752600" y="914400"/>
            <a:ext cx="5867400" cy="4572000"/>
          </a:xfrm>
        </p:spPr>
        <p:txBody>
          <a:bodyPr/>
          <a:lstStyle/>
          <a:p>
            <a:r>
              <a:rPr lang="en-US" sz="3000" dirty="0"/>
              <a:t>Lunch!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Get your burrito and sit with your group!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What would you do? </a:t>
            </a:r>
            <a:r>
              <a:rPr lang="en-US" sz="1800" dirty="0"/>
              <a:t>scenarios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How do you manage students who may be quieter in the group?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How do you manage students who are disruptive to the group?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How do you cope with non-participative students throughout retreat?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How do you handle a sickness that may arise?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How do you appropriately address sensitive issues that may come up in group discussions?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Discuss with your team and come up with your best answer to share!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72500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752600" y="914400"/>
            <a:ext cx="5867400" cy="4572000"/>
          </a:xfrm>
        </p:spPr>
        <p:txBody>
          <a:bodyPr/>
          <a:lstStyle/>
          <a:p>
            <a:r>
              <a:rPr lang="en-US" sz="3000" dirty="0"/>
              <a:t>Small Group Time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Get to know you activities!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 the mountain, two truths and a lie, storybook/movie recreation, introduce your partner, dance move name game, human knot, ninja, rock paper scissors, eye contact circle, pterodactyl</a:t>
            </a:r>
            <a:endParaRPr lang="en-US" sz="2200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026" name="Picture 2" descr="Image result for ice breakers">
            <a:extLst>
              <a:ext uri="{FF2B5EF4-FFF2-40B4-BE49-F238E27FC236}">
                <a16:creationId xmlns:a16="http://schemas.microsoft.com/office/drawing/2014/main" id="{82A3ABF8-19DC-436E-A698-2CED60B7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3276600"/>
            <a:ext cx="4067175" cy="14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32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752600" y="914400"/>
            <a:ext cx="5867400" cy="4572000"/>
          </a:xfrm>
        </p:spPr>
        <p:txBody>
          <a:bodyPr/>
          <a:lstStyle/>
          <a:p>
            <a:r>
              <a:rPr lang="en-US" sz="3000" dirty="0"/>
              <a:t>NEW! Skits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Each group prepares 7-8 minute skit to be performed on bonfire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Themes: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First day of college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Getting involved in college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/>
              <a:t>University Honors experience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Get ready to showcase in 45 minutes!</a:t>
            </a:r>
            <a:endParaRPr lang="en-US" sz="1400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69111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1752600" y="914400"/>
            <a:ext cx="5867400" cy="4572000"/>
          </a:xfrm>
        </p:spPr>
        <p:txBody>
          <a:bodyPr/>
          <a:lstStyle/>
          <a:p>
            <a:r>
              <a:rPr lang="en-US" sz="3000" dirty="0"/>
              <a:t>Up Next: Retreat Logistics and Agenda and Other Announcements</a:t>
            </a:r>
          </a:p>
          <a:p>
            <a:endParaRPr lang="en-US" sz="3000" dirty="0"/>
          </a:p>
          <a:p>
            <a:pPr algn="ctr"/>
            <a:r>
              <a:rPr lang="en-US" sz="3000" dirty="0"/>
              <a:t>But first… GROUP SELFIE</a:t>
            </a:r>
          </a:p>
          <a:p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050" name="Picture 2" descr="Image result for selfie">
            <a:extLst>
              <a:ext uri="{FF2B5EF4-FFF2-40B4-BE49-F238E27FC236}">
                <a16:creationId xmlns:a16="http://schemas.microsoft.com/office/drawing/2014/main" id="{55EF0516-57ED-4922-8EE2-2BF23ADD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048000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543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15D27F-5C33-438F-94C7-CFE252E48C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 reunion photo album</Template>
  <TotalTime>0</TotalTime>
  <Words>278</Words>
  <Application>Microsoft Office PowerPoint</Application>
  <PresentationFormat>On-screen Show (4:3)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ContemporaryPhotoAlbum</vt:lpstr>
      <vt:lpstr>Welcome to Retreat Leader Training!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2017-08-13T21:27:30Z</dcterms:created>
  <dcterms:modified xsi:type="dcterms:W3CDTF">2017-08-14T13:05:06Z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